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arlow Condensed Bold" charset="1" panose="00000806000000000000"/>
      <p:regular r:id="rId23"/>
    </p:embeddedFont>
    <p:embeddedFont>
      <p:font typeface="Nunito Bold" charset="1" panose="00000000000000000000"/>
      <p:regular r:id="rId24"/>
    </p:embeddedFont>
    <p:embeddedFont>
      <p:font typeface="Nunito Medium" charset="1" panose="00000000000000000000"/>
      <p:regular r:id="rId25"/>
    </p:embeddedFont>
    <p:embeddedFont>
      <p:font typeface="Russo One" charset="1" panose="02000503050000020004"/>
      <p:regular r:id="rId26"/>
    </p:embeddedFont>
    <p:embeddedFont>
      <p:font typeface="Nunito" charset="1" panose="00000000000000000000"/>
      <p:regular r:id="rId27"/>
    </p:embeddedFont>
    <p:embeddedFont>
      <p:font typeface="Inter" charset="1" panose="020B0502030000000004"/>
      <p:regular r:id="rId28"/>
    </p:embeddedFont>
    <p:embeddedFont>
      <p:font typeface="Inter Bold" charset="1" panose="020B0802030000000004"/>
      <p:regular r:id="rId29"/>
    </p:embeddedFont>
    <p:embeddedFont>
      <p:font typeface="Barlow Condensed" charset="1" panose="00000506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www.unb.ca/cic/datasets/dohbrw-2020.html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scikit-learn.org" TargetMode="External" Type="http://schemas.openxmlformats.org/officeDocument/2006/relationships/hyperlink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https://www.unb.ca/cic/datasets/dohbrw-2020.html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2" Target="../media/image65.jpe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https://www.unb.ca/cic/datasets/dohbrw-2020.html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jpe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57045">
            <a:off x="10110719" y="4247584"/>
            <a:ext cx="7194925" cy="7966677"/>
            <a:chOff x="0" y="0"/>
            <a:chExt cx="1894960" cy="2098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960" cy="2098220"/>
            </a:xfrm>
            <a:custGeom>
              <a:avLst/>
              <a:gdLst/>
              <a:ahLst/>
              <a:cxnLst/>
              <a:rect r="r" b="b" t="t" l="l"/>
              <a:pathLst>
                <a:path h="2098220" w="1894960">
                  <a:moveTo>
                    <a:pt x="0" y="0"/>
                  </a:moveTo>
                  <a:lnTo>
                    <a:pt x="1894960" y="0"/>
                  </a:lnTo>
                  <a:lnTo>
                    <a:pt x="1894960" y="2098220"/>
                  </a:lnTo>
                  <a:lnTo>
                    <a:pt x="0" y="2098220"/>
                  </a:lnTo>
                  <a:close/>
                </a:path>
              </a:pathLst>
            </a:custGeom>
            <a:gradFill rotWithShape="true">
              <a:gsLst>
                <a:gs pos="0">
                  <a:srgbClr val="00D7FF">
                    <a:alpha val="100000"/>
                  </a:srgbClr>
                </a:gs>
                <a:gs pos="100000">
                  <a:srgbClr val="0527D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94960" cy="212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57045">
            <a:off x="11172928" y="-726048"/>
            <a:ext cx="6681571" cy="7966677"/>
            <a:chOff x="0" y="0"/>
            <a:chExt cx="1759755" cy="20982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9755" cy="2098220"/>
            </a:xfrm>
            <a:custGeom>
              <a:avLst/>
              <a:gdLst/>
              <a:ahLst/>
              <a:cxnLst/>
              <a:rect r="r" b="b" t="t" l="l"/>
              <a:pathLst>
                <a:path h="2098220" w="1759755">
                  <a:moveTo>
                    <a:pt x="0" y="0"/>
                  </a:moveTo>
                  <a:lnTo>
                    <a:pt x="1759755" y="0"/>
                  </a:lnTo>
                  <a:lnTo>
                    <a:pt x="1759755" y="2098220"/>
                  </a:lnTo>
                  <a:lnTo>
                    <a:pt x="0" y="2098220"/>
                  </a:lnTo>
                  <a:close/>
                </a:path>
              </a:pathLst>
            </a:custGeom>
            <a:gradFill rotWithShape="true">
              <a:gsLst>
                <a:gs pos="0">
                  <a:srgbClr val="00D7FF">
                    <a:alpha val="100000"/>
                  </a:srgbClr>
                </a:gs>
                <a:gs pos="100000">
                  <a:srgbClr val="0527D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59755" cy="212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59456" y="0"/>
            <a:ext cx="8028544" cy="10287000"/>
            <a:chOff x="0" y="0"/>
            <a:chExt cx="932874" cy="11952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2874" cy="1195294"/>
            </a:xfrm>
            <a:custGeom>
              <a:avLst/>
              <a:gdLst/>
              <a:ahLst/>
              <a:cxnLst/>
              <a:rect r="r" b="b" t="t" l="l"/>
              <a:pathLst>
                <a:path h="1195294" w="932874">
                  <a:moveTo>
                    <a:pt x="203200" y="0"/>
                  </a:moveTo>
                  <a:lnTo>
                    <a:pt x="932874" y="0"/>
                  </a:lnTo>
                  <a:lnTo>
                    <a:pt x="729674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63893" t="0" r="-6389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-2639384" y="2701169"/>
            <a:ext cx="10225215" cy="4946448"/>
          </a:xfrm>
          <a:custGeom>
            <a:avLst/>
            <a:gdLst/>
            <a:ahLst/>
            <a:cxnLst/>
            <a:rect r="r" b="b" t="t" l="l"/>
            <a:pathLst>
              <a:path h="4946448" w="10225215">
                <a:moveTo>
                  <a:pt x="0" y="0"/>
                </a:moveTo>
                <a:lnTo>
                  <a:pt x="10225215" y="0"/>
                </a:lnTo>
                <a:lnTo>
                  <a:pt x="10225215" y="4946447"/>
                </a:lnTo>
                <a:lnTo>
                  <a:pt x="0" y="4946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11834530" y="-2051465"/>
            <a:ext cx="1079791" cy="6160329"/>
          </a:xfrm>
          <a:prstGeom prst="line">
            <a:avLst/>
          </a:prstGeom>
          <a:ln cap="flat" w="57150">
            <a:solidFill>
              <a:srgbClr val="00D7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flipH="true">
            <a:off x="15373535" y="7206835"/>
            <a:ext cx="1079791" cy="6160329"/>
          </a:xfrm>
          <a:prstGeom prst="line">
            <a:avLst/>
          </a:prstGeom>
          <a:ln cap="flat" w="57150">
            <a:solidFill>
              <a:srgbClr val="00D7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-5400000">
            <a:off x="1644628" y="-300190"/>
            <a:ext cx="708877" cy="4028127"/>
            <a:chOff x="0" y="0"/>
            <a:chExt cx="635000" cy="36083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" cy="3608329"/>
            </a:xfrm>
            <a:custGeom>
              <a:avLst/>
              <a:gdLst/>
              <a:ahLst/>
              <a:cxnLst/>
              <a:rect r="r" b="b" t="t" l="l"/>
              <a:pathLst>
                <a:path h="3608329" w="635000">
                  <a:moveTo>
                    <a:pt x="635000" y="0"/>
                  </a:moveTo>
                  <a:lnTo>
                    <a:pt x="635000" y="3494029"/>
                  </a:lnTo>
                  <a:lnTo>
                    <a:pt x="317500" y="3608329"/>
                  </a:lnTo>
                  <a:lnTo>
                    <a:pt x="0" y="3494029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D7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635000" cy="352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5706259" y="5023412"/>
            <a:ext cx="977373" cy="5742658"/>
            <a:chOff x="0" y="0"/>
            <a:chExt cx="1220535" cy="71713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20535" cy="7171380"/>
            </a:xfrm>
            <a:custGeom>
              <a:avLst/>
              <a:gdLst/>
              <a:ahLst/>
              <a:cxnLst/>
              <a:rect r="r" b="b" t="t" l="l"/>
              <a:pathLst>
                <a:path h="7171380" w="1220535">
                  <a:moveTo>
                    <a:pt x="407065" y="7152311"/>
                  </a:moveTo>
                  <a:cubicBezTo>
                    <a:pt x="469638" y="7163825"/>
                    <a:pt x="540777" y="7171380"/>
                    <a:pt x="610596" y="7171380"/>
                  </a:cubicBezTo>
                  <a:cubicBezTo>
                    <a:pt x="680418" y="7171380"/>
                    <a:pt x="747604" y="7164903"/>
                    <a:pt x="809518" y="7153389"/>
                  </a:cubicBezTo>
                  <a:cubicBezTo>
                    <a:pt x="810837" y="7153030"/>
                    <a:pt x="812153" y="7153030"/>
                    <a:pt x="813470" y="7152670"/>
                  </a:cubicBezTo>
                  <a:cubicBezTo>
                    <a:pt x="1045985" y="7106615"/>
                    <a:pt x="1217242" y="6985001"/>
                    <a:pt x="1220535" y="6701636"/>
                  </a:cubicBezTo>
                  <a:lnTo>
                    <a:pt x="1220535" y="0"/>
                  </a:lnTo>
                  <a:lnTo>
                    <a:pt x="0" y="0"/>
                  </a:lnTo>
                  <a:lnTo>
                    <a:pt x="0" y="6696663"/>
                  </a:lnTo>
                  <a:cubicBezTo>
                    <a:pt x="3293" y="6985720"/>
                    <a:pt x="171916" y="7107335"/>
                    <a:pt x="407065" y="7152311"/>
                  </a:cubicBezTo>
                  <a:close/>
                </a:path>
              </a:pathLst>
            </a:custGeom>
            <a:solidFill>
              <a:srgbClr val="0527DA"/>
            </a:solidFill>
            <a:ln w="57150" cap="sq">
              <a:solidFill>
                <a:srgbClr val="00D7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220535" cy="7072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687472" y="6747283"/>
            <a:ext cx="977373" cy="2294916"/>
            <a:chOff x="0" y="0"/>
            <a:chExt cx="1220535" cy="28658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20535" cy="2865871"/>
            </a:xfrm>
            <a:custGeom>
              <a:avLst/>
              <a:gdLst/>
              <a:ahLst/>
              <a:cxnLst/>
              <a:rect r="r" b="b" t="t" l="l"/>
              <a:pathLst>
                <a:path h="2865871" w="1220535">
                  <a:moveTo>
                    <a:pt x="407065" y="2846802"/>
                  </a:moveTo>
                  <a:cubicBezTo>
                    <a:pt x="469638" y="2858316"/>
                    <a:pt x="540777" y="2865871"/>
                    <a:pt x="610596" y="2865871"/>
                  </a:cubicBezTo>
                  <a:cubicBezTo>
                    <a:pt x="680418" y="2865871"/>
                    <a:pt x="747604" y="2859394"/>
                    <a:pt x="809518" y="2847881"/>
                  </a:cubicBezTo>
                  <a:cubicBezTo>
                    <a:pt x="810837" y="2847521"/>
                    <a:pt x="812153" y="2847521"/>
                    <a:pt x="813470" y="2847162"/>
                  </a:cubicBezTo>
                  <a:cubicBezTo>
                    <a:pt x="1045985" y="2801106"/>
                    <a:pt x="1217242" y="2679492"/>
                    <a:pt x="1220535" y="2491765"/>
                  </a:cubicBezTo>
                  <a:lnTo>
                    <a:pt x="1220535" y="0"/>
                  </a:lnTo>
                  <a:lnTo>
                    <a:pt x="0" y="0"/>
                  </a:lnTo>
                  <a:lnTo>
                    <a:pt x="0" y="2489916"/>
                  </a:lnTo>
                  <a:cubicBezTo>
                    <a:pt x="3293" y="2680211"/>
                    <a:pt x="171916" y="2801826"/>
                    <a:pt x="407065" y="2846802"/>
                  </a:cubicBezTo>
                  <a:close/>
                </a:path>
              </a:pathLst>
            </a:custGeom>
            <a:solidFill>
              <a:srgbClr val="0527DA"/>
            </a:solidFill>
            <a:ln w="57150" cap="sq">
              <a:solidFill>
                <a:srgbClr val="00D7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220535" cy="2767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922538"/>
            <a:ext cx="9545358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DETECTING DNS OVER HTTPS (DOH) TRAFFIC USING MACHINE LEARNING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9127" y="7646059"/>
            <a:ext cx="2014063" cy="43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41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Presented by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5076825"/>
            <a:ext cx="6372491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A8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 Identifying DoH Traffic </a:t>
            </a: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A8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for Improved Network Security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2228" y="1444634"/>
            <a:ext cx="246448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u="sng">
                <a:solidFill>
                  <a:srgbClr val="050A30"/>
                </a:solidFill>
                <a:latin typeface="Nunito Bold"/>
                <a:ea typeface="Nunito Bold"/>
                <a:cs typeface="Nunito Bold"/>
                <a:sym typeface="Nunito Bold"/>
                <a:hlinkClick r:id="rId5" tooltip="https://www.unb.ca/cic/datasets/dohbrw-2020.html"/>
              </a:rPr>
              <a:t>www.cic.com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93837" y="7489495"/>
            <a:ext cx="540221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Ayoub Moubiden - Osaid AlHawamdeh</a:t>
            </a:r>
          </a:p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Mohammed Al-Ashqar - Bashar Rasheed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204819" y="1692054"/>
            <a:ext cx="12386919" cy="12386919"/>
          </a:xfrm>
          <a:custGeom>
            <a:avLst/>
            <a:gdLst/>
            <a:ahLst/>
            <a:cxnLst/>
            <a:rect r="r" b="b" t="t" l="l"/>
            <a:pathLst>
              <a:path h="12386919" w="12386919">
                <a:moveTo>
                  <a:pt x="0" y="0"/>
                </a:moveTo>
                <a:lnTo>
                  <a:pt x="12386919" y="0"/>
                </a:lnTo>
                <a:lnTo>
                  <a:pt x="12386919" y="12386920"/>
                </a:lnTo>
                <a:lnTo>
                  <a:pt x="0" y="1238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03598" y="3931376"/>
            <a:ext cx="7908277" cy="790827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2892547"/>
            <a:ext cx="6798712" cy="2331720"/>
            <a:chOff x="0" y="0"/>
            <a:chExt cx="1978474" cy="6785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8474" cy="678547"/>
            </a:xfrm>
            <a:custGeom>
              <a:avLst/>
              <a:gdLst/>
              <a:ahLst/>
              <a:cxnLst/>
              <a:rect r="r" b="b" t="t" l="l"/>
              <a:pathLst>
                <a:path h="678547" w="1978474">
                  <a:moveTo>
                    <a:pt x="0" y="0"/>
                  </a:moveTo>
                  <a:lnTo>
                    <a:pt x="1978474" y="0"/>
                  </a:lnTo>
                  <a:lnTo>
                    <a:pt x="1978474" y="678547"/>
                  </a:lnTo>
                  <a:lnTo>
                    <a:pt x="0" y="678547"/>
                  </a:lnTo>
                  <a:close/>
                </a:path>
              </a:pathLst>
            </a:custGeom>
            <a:solidFill>
              <a:srgbClr val="13B8FF">
                <a:alpha val="2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78474" cy="716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9182100" y="3134454"/>
            <a:ext cx="0" cy="1847907"/>
          </a:xfrm>
          <a:prstGeom prst="line">
            <a:avLst/>
          </a:prstGeom>
          <a:ln cap="flat" w="762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9144000" y="6124831"/>
            <a:ext cx="6798712" cy="1847907"/>
            <a:chOff x="0" y="0"/>
            <a:chExt cx="1978474" cy="5377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78474" cy="537754"/>
            </a:xfrm>
            <a:custGeom>
              <a:avLst/>
              <a:gdLst/>
              <a:ahLst/>
              <a:cxnLst/>
              <a:rect r="r" b="b" t="t" l="l"/>
              <a:pathLst>
                <a:path h="537754" w="1978474">
                  <a:moveTo>
                    <a:pt x="0" y="0"/>
                  </a:moveTo>
                  <a:lnTo>
                    <a:pt x="1978474" y="0"/>
                  </a:lnTo>
                  <a:lnTo>
                    <a:pt x="1978474" y="537754"/>
                  </a:lnTo>
                  <a:lnTo>
                    <a:pt x="0" y="537754"/>
                  </a:lnTo>
                  <a:close/>
                </a:path>
              </a:pathLst>
            </a:custGeom>
            <a:solidFill>
              <a:srgbClr val="13B8FF">
                <a:alpha val="2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78474" cy="575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rot="-5400000">
            <a:off x="8258147" y="7010685"/>
            <a:ext cx="1847907" cy="0"/>
          </a:xfrm>
          <a:prstGeom prst="line">
            <a:avLst/>
          </a:prstGeom>
          <a:ln cap="flat" w="762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447188" y="6340125"/>
            <a:ext cx="5301314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This model struggles to predict minority classes. The preprocessing helped improve accuracy, but more attention is needed for class imbalance handling.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19311" y="5510017"/>
            <a:ext cx="6723401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Insight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9314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182100" y="3009133"/>
            <a:ext cx="6571891" cy="204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Accuracy of 0.77, close to Naive Bayes.</a:t>
            </a:r>
          </a:p>
          <a:p>
            <a:pPr algn="l"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Class 0 was poorly predicted (precision, recall, and F1-score all 0.00), meaning all class 0 instances were misclassified.</a:t>
            </a:r>
          </a:p>
          <a:p>
            <a:pPr algn="l"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model performs well on class 1, with precision, recall, and F1-score at 0.77 or higher.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124555"/>
            <a:ext cx="14588850" cy="9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8"/>
              </a:lnSpc>
            </a:pPr>
            <a:r>
              <a:rPr lang="en-US" sz="6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Logistic Regression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2282185"/>
            <a:ext cx="6798712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Key Findings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204819" y="1692054"/>
            <a:ext cx="12386919" cy="12386919"/>
          </a:xfrm>
          <a:custGeom>
            <a:avLst/>
            <a:gdLst/>
            <a:ahLst/>
            <a:cxnLst/>
            <a:rect r="r" b="b" t="t" l="l"/>
            <a:pathLst>
              <a:path h="12386919" w="12386919">
                <a:moveTo>
                  <a:pt x="0" y="0"/>
                </a:moveTo>
                <a:lnTo>
                  <a:pt x="12386919" y="0"/>
                </a:lnTo>
                <a:lnTo>
                  <a:pt x="12386919" y="12386920"/>
                </a:lnTo>
                <a:lnTo>
                  <a:pt x="0" y="1238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03598" y="3931376"/>
            <a:ext cx="7908277" cy="790827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2892547"/>
            <a:ext cx="6798712" cy="2331720"/>
            <a:chOff x="0" y="0"/>
            <a:chExt cx="1978474" cy="6785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8474" cy="678547"/>
            </a:xfrm>
            <a:custGeom>
              <a:avLst/>
              <a:gdLst/>
              <a:ahLst/>
              <a:cxnLst/>
              <a:rect r="r" b="b" t="t" l="l"/>
              <a:pathLst>
                <a:path h="678547" w="1978474">
                  <a:moveTo>
                    <a:pt x="0" y="0"/>
                  </a:moveTo>
                  <a:lnTo>
                    <a:pt x="1978474" y="0"/>
                  </a:lnTo>
                  <a:lnTo>
                    <a:pt x="1978474" y="678547"/>
                  </a:lnTo>
                  <a:lnTo>
                    <a:pt x="0" y="678547"/>
                  </a:lnTo>
                  <a:close/>
                </a:path>
              </a:pathLst>
            </a:custGeom>
            <a:solidFill>
              <a:srgbClr val="13B8FF">
                <a:alpha val="2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78474" cy="716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9182100" y="3134454"/>
            <a:ext cx="0" cy="1847907"/>
          </a:xfrm>
          <a:prstGeom prst="line">
            <a:avLst/>
          </a:prstGeom>
          <a:ln cap="flat" w="762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9144000" y="6124831"/>
            <a:ext cx="6798712" cy="1847907"/>
            <a:chOff x="0" y="0"/>
            <a:chExt cx="1978474" cy="5377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78474" cy="537754"/>
            </a:xfrm>
            <a:custGeom>
              <a:avLst/>
              <a:gdLst/>
              <a:ahLst/>
              <a:cxnLst/>
              <a:rect r="r" b="b" t="t" l="l"/>
              <a:pathLst>
                <a:path h="537754" w="1978474">
                  <a:moveTo>
                    <a:pt x="0" y="0"/>
                  </a:moveTo>
                  <a:lnTo>
                    <a:pt x="1978474" y="0"/>
                  </a:lnTo>
                  <a:lnTo>
                    <a:pt x="1978474" y="537754"/>
                  </a:lnTo>
                  <a:lnTo>
                    <a:pt x="0" y="537754"/>
                  </a:lnTo>
                  <a:close/>
                </a:path>
              </a:pathLst>
            </a:custGeom>
            <a:solidFill>
              <a:srgbClr val="13B8FF">
                <a:alpha val="2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78474" cy="575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rot="-5400000">
            <a:off x="8258147" y="7010685"/>
            <a:ext cx="1847907" cy="0"/>
          </a:xfrm>
          <a:prstGeom prst="line">
            <a:avLst/>
          </a:prstGeom>
          <a:ln cap="flat" w="762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10871" y="5050531"/>
            <a:ext cx="4479338" cy="4479338"/>
          </a:xfrm>
          <a:custGeom>
            <a:avLst/>
            <a:gdLst/>
            <a:ahLst/>
            <a:cxnLst/>
            <a:rect r="r" b="b" t="t" l="l"/>
            <a:pathLst>
              <a:path h="4479338" w="4479338">
                <a:moveTo>
                  <a:pt x="0" y="0"/>
                </a:moveTo>
                <a:lnTo>
                  <a:pt x="4479339" y="0"/>
                </a:lnTo>
                <a:lnTo>
                  <a:pt x="4479339" y="4479338"/>
                </a:lnTo>
                <a:lnTo>
                  <a:pt x="0" y="4479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47188" y="6340125"/>
            <a:ext cx="5301314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model performed better than Logistic Regression for class 0 but still failed to adequately balance predictions between the classes.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19311" y="5510017"/>
            <a:ext cx="6723401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Insight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82100" y="3180583"/>
            <a:ext cx="6571891" cy="16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Achieved an accuracy of 0.78.</a:t>
            </a:r>
          </a:p>
          <a:p>
            <a:pPr algn="l"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Class 1 predictions were strong (precision, recall, and F1-score of 0.87).</a:t>
            </a:r>
          </a:p>
          <a:p>
            <a:pPr algn="l"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Class 0 was poorly predicted (recall of 0.05, F1-score of 0.09).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124555"/>
            <a:ext cx="14588850" cy="9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8"/>
              </a:lnSpc>
            </a:pPr>
            <a:r>
              <a:rPr lang="en-US" sz="6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Naive Bayes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2282185"/>
            <a:ext cx="6798712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Key Findings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204819" y="1692054"/>
            <a:ext cx="12386919" cy="12386919"/>
          </a:xfrm>
          <a:custGeom>
            <a:avLst/>
            <a:gdLst/>
            <a:ahLst/>
            <a:cxnLst/>
            <a:rect r="r" b="b" t="t" l="l"/>
            <a:pathLst>
              <a:path h="12386919" w="12386919">
                <a:moveTo>
                  <a:pt x="0" y="0"/>
                </a:moveTo>
                <a:lnTo>
                  <a:pt x="12386919" y="0"/>
                </a:lnTo>
                <a:lnTo>
                  <a:pt x="12386919" y="12386920"/>
                </a:lnTo>
                <a:lnTo>
                  <a:pt x="0" y="1238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03598" y="3931376"/>
            <a:ext cx="7908277" cy="790827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2892547"/>
            <a:ext cx="6798712" cy="2331720"/>
            <a:chOff x="0" y="0"/>
            <a:chExt cx="1978474" cy="6785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8474" cy="678547"/>
            </a:xfrm>
            <a:custGeom>
              <a:avLst/>
              <a:gdLst/>
              <a:ahLst/>
              <a:cxnLst/>
              <a:rect r="r" b="b" t="t" l="l"/>
              <a:pathLst>
                <a:path h="678547" w="1978474">
                  <a:moveTo>
                    <a:pt x="0" y="0"/>
                  </a:moveTo>
                  <a:lnTo>
                    <a:pt x="1978474" y="0"/>
                  </a:lnTo>
                  <a:lnTo>
                    <a:pt x="1978474" y="678547"/>
                  </a:lnTo>
                  <a:lnTo>
                    <a:pt x="0" y="678547"/>
                  </a:lnTo>
                  <a:close/>
                </a:path>
              </a:pathLst>
            </a:custGeom>
            <a:solidFill>
              <a:srgbClr val="13B8FF">
                <a:alpha val="2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78474" cy="716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9182100" y="3134454"/>
            <a:ext cx="0" cy="1847907"/>
          </a:xfrm>
          <a:prstGeom prst="line">
            <a:avLst/>
          </a:prstGeom>
          <a:ln cap="flat" w="762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9182100" y="5507834"/>
            <a:ext cx="6798712" cy="1847907"/>
            <a:chOff x="0" y="0"/>
            <a:chExt cx="1978474" cy="5377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78474" cy="537754"/>
            </a:xfrm>
            <a:custGeom>
              <a:avLst/>
              <a:gdLst/>
              <a:ahLst/>
              <a:cxnLst/>
              <a:rect r="r" b="b" t="t" l="l"/>
              <a:pathLst>
                <a:path h="537754" w="1978474">
                  <a:moveTo>
                    <a:pt x="0" y="0"/>
                  </a:moveTo>
                  <a:lnTo>
                    <a:pt x="1978474" y="0"/>
                  </a:lnTo>
                  <a:lnTo>
                    <a:pt x="1978474" y="537754"/>
                  </a:lnTo>
                  <a:lnTo>
                    <a:pt x="0" y="537754"/>
                  </a:lnTo>
                  <a:close/>
                </a:path>
              </a:pathLst>
            </a:custGeom>
            <a:solidFill>
              <a:srgbClr val="13B8FF">
                <a:alpha val="2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78474" cy="575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9220200" y="5507834"/>
            <a:ext cx="0" cy="1847907"/>
          </a:xfrm>
          <a:prstGeom prst="line">
            <a:avLst/>
          </a:prstGeom>
          <a:ln cap="flat" w="762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83868" y="5143500"/>
            <a:ext cx="2809545" cy="4424481"/>
          </a:xfrm>
          <a:custGeom>
            <a:avLst/>
            <a:gdLst/>
            <a:ahLst/>
            <a:cxnLst/>
            <a:rect r="r" b="b" t="t" l="l"/>
            <a:pathLst>
              <a:path h="4424481" w="2809545">
                <a:moveTo>
                  <a:pt x="0" y="0"/>
                </a:moveTo>
                <a:lnTo>
                  <a:pt x="2809545" y="0"/>
                </a:lnTo>
                <a:lnTo>
                  <a:pt x="2809545" y="4424481"/>
                </a:lnTo>
                <a:lnTo>
                  <a:pt x="0" y="4424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85288" y="5669787"/>
            <a:ext cx="5301314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Handling class imbalance and improving predictions for the minority class (class 0) is essential, especially for Logistic Regression and Naive Bayes.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82100" y="3651372"/>
            <a:ext cx="6571891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303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Balancing data and/or feature engineering helped in all cases.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24555"/>
            <a:ext cx="14588850" cy="9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8"/>
              </a:lnSpc>
            </a:pPr>
            <a:r>
              <a:rPr lang="en-US" sz="6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General Insight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206735"/>
            <a:ext cx="16004109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Preprocessing significantly improved model performance: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497219" y="3834098"/>
            <a:ext cx="7293562" cy="99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99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Challenges Faced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17361" y="-362498"/>
            <a:ext cx="4253279" cy="4253279"/>
          </a:xfrm>
          <a:custGeom>
            <a:avLst/>
            <a:gdLst/>
            <a:ahLst/>
            <a:cxnLst/>
            <a:rect r="r" b="b" t="t" l="l"/>
            <a:pathLst>
              <a:path h="4253279" w="4253279">
                <a:moveTo>
                  <a:pt x="0" y="0"/>
                </a:moveTo>
                <a:lnTo>
                  <a:pt x="4253278" y="0"/>
                </a:lnTo>
                <a:lnTo>
                  <a:pt x="4253278" y="4253279"/>
                </a:lnTo>
                <a:lnTo>
                  <a:pt x="0" y="425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86273" y="406415"/>
            <a:ext cx="2715454" cy="27154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48428" y="1011965"/>
            <a:ext cx="1591144" cy="1504354"/>
          </a:xfrm>
          <a:custGeom>
            <a:avLst/>
            <a:gdLst/>
            <a:ahLst/>
            <a:cxnLst/>
            <a:rect r="r" b="b" t="t" l="l"/>
            <a:pathLst>
              <a:path h="1504354" w="1591144">
                <a:moveTo>
                  <a:pt x="0" y="0"/>
                </a:moveTo>
                <a:lnTo>
                  <a:pt x="1591144" y="0"/>
                </a:lnTo>
                <a:lnTo>
                  <a:pt x="1591144" y="1504354"/>
                </a:lnTo>
                <a:lnTo>
                  <a:pt x="0" y="1504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69606" y="7411931"/>
            <a:ext cx="2042350" cy="2367941"/>
          </a:xfrm>
          <a:custGeom>
            <a:avLst/>
            <a:gdLst/>
            <a:ahLst/>
            <a:cxnLst/>
            <a:rect r="r" b="b" t="t" l="l"/>
            <a:pathLst>
              <a:path h="2367941" w="2042350">
                <a:moveTo>
                  <a:pt x="0" y="0"/>
                </a:moveTo>
                <a:lnTo>
                  <a:pt x="2042350" y="0"/>
                </a:lnTo>
                <a:lnTo>
                  <a:pt x="2042350" y="2367941"/>
                </a:lnTo>
                <a:lnTo>
                  <a:pt x="0" y="23679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07208" y="7650896"/>
            <a:ext cx="1890011" cy="1890011"/>
          </a:xfrm>
          <a:custGeom>
            <a:avLst/>
            <a:gdLst/>
            <a:ahLst/>
            <a:cxnLst/>
            <a:rect r="r" b="b" t="t" l="l"/>
            <a:pathLst>
              <a:path h="1890011" w="1890011">
                <a:moveTo>
                  <a:pt x="0" y="0"/>
                </a:moveTo>
                <a:lnTo>
                  <a:pt x="1890011" y="0"/>
                </a:lnTo>
                <a:lnTo>
                  <a:pt x="1890011" y="1890011"/>
                </a:lnTo>
                <a:lnTo>
                  <a:pt x="0" y="1890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13944" y="5904380"/>
            <a:ext cx="617782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Class Imbalance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2672" y="6858138"/>
            <a:ext cx="6389093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Handled with feature selection and scaling.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12998" y="5904380"/>
            <a:ext cx="617782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High Dimensionality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01727" y="6858138"/>
            <a:ext cx="6389093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Reduced using mutual information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928736" y="5738593"/>
            <a:ext cx="458741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1854" y="6732356"/>
            <a:ext cx="4744292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Test with ensemble methods like Random Forest or XGBoost.</a:t>
            </a:r>
          </a:p>
          <a:p>
            <a:pPr algn="l">
              <a:lnSpc>
                <a:spcPts val="3150"/>
              </a:lnSpc>
            </a:pP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Deploy models for real-time traffic analysis.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85582" y="5854082"/>
            <a:ext cx="458741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Main Finding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847846"/>
            <a:ext cx="4744292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Machine learning models can effectively detect DoH traffic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12256" y="5854082"/>
            <a:ext cx="458741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Impact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55374" y="6847846"/>
            <a:ext cx="4744292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Improves detection of malicious activities in encrypted traffic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65314" y="2142895"/>
            <a:ext cx="10242442" cy="99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99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Conclusion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12036" y="1028700"/>
            <a:ext cx="4253279" cy="4253279"/>
          </a:xfrm>
          <a:custGeom>
            <a:avLst/>
            <a:gdLst/>
            <a:ahLst/>
            <a:cxnLst/>
            <a:rect r="r" b="b" t="t" l="l"/>
            <a:pathLst>
              <a:path h="4253279" w="4253279">
                <a:moveTo>
                  <a:pt x="0" y="0"/>
                </a:moveTo>
                <a:lnTo>
                  <a:pt x="4253278" y="0"/>
                </a:lnTo>
                <a:lnTo>
                  <a:pt x="4253278" y="4253279"/>
                </a:lnTo>
                <a:lnTo>
                  <a:pt x="0" y="425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80948" y="1797612"/>
            <a:ext cx="2715454" cy="27154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31636" y="2550060"/>
            <a:ext cx="1614078" cy="1210559"/>
          </a:xfrm>
          <a:custGeom>
            <a:avLst/>
            <a:gdLst/>
            <a:ahLst/>
            <a:cxnLst/>
            <a:rect r="r" b="b" t="t" l="l"/>
            <a:pathLst>
              <a:path h="1210559" w="1614078">
                <a:moveTo>
                  <a:pt x="0" y="0"/>
                </a:moveTo>
                <a:lnTo>
                  <a:pt x="1614078" y="0"/>
                </a:lnTo>
                <a:lnTo>
                  <a:pt x="1614078" y="1210559"/>
                </a:lnTo>
                <a:lnTo>
                  <a:pt x="0" y="1210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2036" y="1028700"/>
            <a:ext cx="4253279" cy="4253279"/>
          </a:xfrm>
          <a:custGeom>
            <a:avLst/>
            <a:gdLst/>
            <a:ahLst/>
            <a:cxnLst/>
            <a:rect r="r" b="b" t="t" l="l"/>
            <a:pathLst>
              <a:path h="4253279" w="4253279">
                <a:moveTo>
                  <a:pt x="0" y="0"/>
                </a:moveTo>
                <a:lnTo>
                  <a:pt x="4253278" y="0"/>
                </a:lnTo>
                <a:lnTo>
                  <a:pt x="4253278" y="4253279"/>
                </a:lnTo>
                <a:lnTo>
                  <a:pt x="0" y="425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0948" y="1797612"/>
            <a:ext cx="2715454" cy="271545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49098" y="2262682"/>
            <a:ext cx="1379155" cy="1785314"/>
          </a:xfrm>
          <a:custGeom>
            <a:avLst/>
            <a:gdLst/>
            <a:ahLst/>
            <a:cxnLst/>
            <a:rect r="r" b="b" t="t" l="l"/>
            <a:pathLst>
              <a:path h="1785314" w="1379155">
                <a:moveTo>
                  <a:pt x="0" y="0"/>
                </a:moveTo>
                <a:lnTo>
                  <a:pt x="1379155" y="0"/>
                </a:lnTo>
                <a:lnTo>
                  <a:pt x="1379155" y="1785314"/>
                </a:lnTo>
                <a:lnTo>
                  <a:pt x="0" y="178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74785" y="6610199"/>
            <a:ext cx="909634" cy="909634"/>
          </a:xfrm>
          <a:custGeom>
            <a:avLst/>
            <a:gdLst/>
            <a:ahLst/>
            <a:cxnLst/>
            <a:rect r="r" b="b" t="t" l="l"/>
            <a:pathLst>
              <a:path h="909634" w="909634">
                <a:moveTo>
                  <a:pt x="0" y="0"/>
                </a:moveTo>
                <a:lnTo>
                  <a:pt x="909634" y="0"/>
                </a:lnTo>
                <a:lnTo>
                  <a:pt x="909634" y="909634"/>
                </a:lnTo>
                <a:lnTo>
                  <a:pt x="0" y="90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86768" y="5854082"/>
            <a:ext cx="458741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Datasets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83070" y="6847846"/>
            <a:ext cx="661915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9" tooltip="https://www.unb.ca/cic/datasets/dohbrw-2020.html"/>
              </a:rPr>
              <a:t>https://www.unb.ca/cic/datasets/dohbrw-2020.html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48800" y="5854082"/>
            <a:ext cx="5719751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Scikit-learn Documentation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65314" y="2142895"/>
            <a:ext cx="10242442" cy="99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99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References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84419" y="6847846"/>
            <a:ext cx="661915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10" tooltip="https://scikit-learn.org"/>
              </a:rPr>
              <a:t>https://scikit-learn.org/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73436" y="6610199"/>
            <a:ext cx="909634" cy="909634"/>
          </a:xfrm>
          <a:custGeom>
            <a:avLst/>
            <a:gdLst/>
            <a:ahLst/>
            <a:cxnLst/>
            <a:rect r="r" b="b" t="t" l="l"/>
            <a:pathLst>
              <a:path h="909634" w="909634">
                <a:moveTo>
                  <a:pt x="0" y="0"/>
                </a:moveTo>
                <a:lnTo>
                  <a:pt x="909634" y="0"/>
                </a:lnTo>
                <a:lnTo>
                  <a:pt x="909634" y="909634"/>
                </a:lnTo>
                <a:lnTo>
                  <a:pt x="0" y="90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72255" y="4295820"/>
            <a:ext cx="7707445" cy="180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84"/>
              </a:lnSpc>
            </a:pPr>
            <a:r>
              <a:rPr lang="en-US" sz="116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Questions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779701" y="4188875"/>
            <a:ext cx="2436044" cy="1909249"/>
          </a:xfrm>
          <a:custGeom>
            <a:avLst/>
            <a:gdLst/>
            <a:ahLst/>
            <a:cxnLst/>
            <a:rect r="r" b="b" t="t" l="l"/>
            <a:pathLst>
              <a:path h="1909249" w="2436044">
                <a:moveTo>
                  <a:pt x="0" y="0"/>
                </a:moveTo>
                <a:lnTo>
                  <a:pt x="2436044" y="0"/>
                </a:lnTo>
                <a:lnTo>
                  <a:pt x="2436044" y="1909250"/>
                </a:lnTo>
                <a:lnTo>
                  <a:pt x="0" y="1909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78842" y="3247346"/>
            <a:ext cx="1206428" cy="1896154"/>
          </a:xfrm>
          <a:custGeom>
            <a:avLst/>
            <a:gdLst/>
            <a:ahLst/>
            <a:cxnLst/>
            <a:rect r="r" b="b" t="t" l="l"/>
            <a:pathLst>
              <a:path h="1896154" w="1206428">
                <a:moveTo>
                  <a:pt x="0" y="0"/>
                </a:moveTo>
                <a:lnTo>
                  <a:pt x="1206427" y="0"/>
                </a:lnTo>
                <a:lnTo>
                  <a:pt x="1206427" y="1896154"/>
                </a:lnTo>
                <a:lnTo>
                  <a:pt x="0" y="1896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96048" y="5995650"/>
            <a:ext cx="1582793" cy="2249084"/>
          </a:xfrm>
          <a:custGeom>
            <a:avLst/>
            <a:gdLst/>
            <a:ahLst/>
            <a:cxnLst/>
            <a:rect r="r" b="b" t="t" l="l"/>
            <a:pathLst>
              <a:path h="2249084" w="1582793">
                <a:moveTo>
                  <a:pt x="0" y="0"/>
                </a:moveTo>
                <a:lnTo>
                  <a:pt x="1582794" y="0"/>
                </a:lnTo>
                <a:lnTo>
                  <a:pt x="1582794" y="2249084"/>
                </a:lnTo>
                <a:lnTo>
                  <a:pt x="0" y="224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94324" y="6192860"/>
            <a:ext cx="1681160" cy="1926831"/>
          </a:xfrm>
          <a:custGeom>
            <a:avLst/>
            <a:gdLst/>
            <a:ahLst/>
            <a:cxnLst/>
            <a:rect r="r" b="b" t="t" l="l"/>
            <a:pathLst>
              <a:path h="1926831" w="1681160">
                <a:moveTo>
                  <a:pt x="0" y="0"/>
                </a:moveTo>
                <a:lnTo>
                  <a:pt x="1681160" y="0"/>
                </a:lnTo>
                <a:lnTo>
                  <a:pt x="1681160" y="1926831"/>
                </a:lnTo>
                <a:lnTo>
                  <a:pt x="0" y="1926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21780" y="6094255"/>
            <a:ext cx="2889853" cy="2124042"/>
          </a:xfrm>
          <a:custGeom>
            <a:avLst/>
            <a:gdLst/>
            <a:ahLst/>
            <a:cxnLst/>
            <a:rect r="r" b="b" t="t" l="l"/>
            <a:pathLst>
              <a:path h="2124042" w="2889853">
                <a:moveTo>
                  <a:pt x="0" y="0"/>
                </a:moveTo>
                <a:lnTo>
                  <a:pt x="2889853" y="0"/>
                </a:lnTo>
                <a:lnTo>
                  <a:pt x="2889853" y="2124041"/>
                </a:lnTo>
                <a:lnTo>
                  <a:pt x="0" y="2124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89959" y="5957108"/>
            <a:ext cx="2617346" cy="2326167"/>
          </a:xfrm>
          <a:custGeom>
            <a:avLst/>
            <a:gdLst/>
            <a:ahLst/>
            <a:cxnLst/>
            <a:rect r="r" b="b" t="t" l="l"/>
            <a:pathLst>
              <a:path h="2326167" w="2617346">
                <a:moveTo>
                  <a:pt x="0" y="0"/>
                </a:moveTo>
                <a:lnTo>
                  <a:pt x="2617346" y="0"/>
                </a:lnTo>
                <a:lnTo>
                  <a:pt x="2617346" y="2326167"/>
                </a:lnTo>
                <a:lnTo>
                  <a:pt x="0" y="2326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94324" y="4217761"/>
            <a:ext cx="8014835" cy="77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415"/>
              </a:lnSpc>
              <a:spcBef>
                <a:spcPct val="0"/>
              </a:spcBef>
            </a:pPr>
            <a:r>
              <a:rPr lang="en-US" sz="4276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Thank you for your attention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4219" y="8429271"/>
            <a:ext cx="2046452" cy="48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Ayoub Moubiden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79649" y="8429271"/>
            <a:ext cx="2310510" cy="48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Osaid AlHawamdeh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40878" y="8429271"/>
            <a:ext cx="2715508" cy="48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Mohammed Al-Ashqar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84790" y="8429271"/>
            <a:ext cx="1963832" cy="48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Bashar Rasheed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4229" y="1000125"/>
            <a:ext cx="8149771" cy="11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sz="7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8404" y="2687123"/>
            <a:ext cx="8342410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Problem: 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DNS over HTTPS (DoH) hides DNS requests in encrypted traffic, making detection harder.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38888" y="0"/>
            <a:ext cx="10287000" cy="10287000"/>
            <a:chOff x="0" y="0"/>
            <a:chExt cx="13716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2479594" y="2479594"/>
              <a:ext cx="8756812" cy="875681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187727" y="5132453"/>
              <a:ext cx="5340545" cy="4185045"/>
            </a:xfrm>
            <a:custGeom>
              <a:avLst/>
              <a:gdLst/>
              <a:ahLst/>
              <a:cxnLst/>
              <a:rect r="r" b="b" t="t" l="l"/>
              <a:pathLst>
                <a:path h="4185045" w="5340545">
                  <a:moveTo>
                    <a:pt x="0" y="0"/>
                  </a:moveTo>
                  <a:lnTo>
                    <a:pt x="5340546" y="0"/>
                  </a:lnTo>
                  <a:lnTo>
                    <a:pt x="5340546" y="4185046"/>
                  </a:lnTo>
                  <a:lnTo>
                    <a:pt x="0" y="418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569923" y="3145434"/>
            <a:ext cx="848611" cy="802323"/>
          </a:xfrm>
          <a:custGeom>
            <a:avLst/>
            <a:gdLst/>
            <a:ahLst/>
            <a:cxnLst/>
            <a:rect r="r" b="b" t="t" l="l"/>
            <a:pathLst>
              <a:path h="802323" w="848611">
                <a:moveTo>
                  <a:pt x="0" y="0"/>
                </a:moveTo>
                <a:lnTo>
                  <a:pt x="848611" y="0"/>
                </a:lnTo>
                <a:lnTo>
                  <a:pt x="848611" y="802323"/>
                </a:lnTo>
                <a:lnTo>
                  <a:pt x="0" y="802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44258" y="5270243"/>
            <a:ext cx="974275" cy="999343"/>
          </a:xfrm>
          <a:custGeom>
            <a:avLst/>
            <a:gdLst/>
            <a:ahLst/>
            <a:cxnLst/>
            <a:rect r="r" b="b" t="t" l="l"/>
            <a:pathLst>
              <a:path h="999343" w="974275">
                <a:moveTo>
                  <a:pt x="974276" y="0"/>
                </a:moveTo>
                <a:lnTo>
                  <a:pt x="0" y="0"/>
                </a:lnTo>
                <a:lnTo>
                  <a:pt x="0" y="999342"/>
                </a:lnTo>
                <a:lnTo>
                  <a:pt x="974276" y="999342"/>
                </a:lnTo>
                <a:lnTo>
                  <a:pt x="97427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3806" y="7509163"/>
            <a:ext cx="855180" cy="969042"/>
          </a:xfrm>
          <a:custGeom>
            <a:avLst/>
            <a:gdLst/>
            <a:ahLst/>
            <a:cxnLst/>
            <a:rect r="r" b="b" t="t" l="l"/>
            <a:pathLst>
              <a:path h="969042" w="855180">
                <a:moveTo>
                  <a:pt x="0" y="0"/>
                </a:moveTo>
                <a:lnTo>
                  <a:pt x="855180" y="0"/>
                </a:lnTo>
                <a:lnTo>
                  <a:pt x="855180" y="969042"/>
                </a:lnTo>
                <a:lnTo>
                  <a:pt x="0" y="9690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78404" y="4910441"/>
            <a:ext cx="8342410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Build machine learning models to classify DoH and Non-DoH traffic.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78404" y="7134212"/>
            <a:ext cx="8342410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Why it Matters: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Prevent misuse of DoH for malicious activities and enhance network securityc.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60695" y="929848"/>
            <a:ext cx="8427305" cy="8427305"/>
          </a:xfrm>
          <a:custGeom>
            <a:avLst/>
            <a:gdLst/>
            <a:ahLst/>
            <a:cxnLst/>
            <a:rect r="r" b="b" t="t" l="l"/>
            <a:pathLst>
              <a:path h="8427305" w="8427305">
                <a:moveTo>
                  <a:pt x="0" y="0"/>
                </a:moveTo>
                <a:lnTo>
                  <a:pt x="8427305" y="0"/>
                </a:lnTo>
                <a:lnTo>
                  <a:pt x="8427305" y="8427304"/>
                </a:lnTo>
                <a:lnTo>
                  <a:pt x="0" y="8427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84193" y="2453345"/>
            <a:ext cx="5380309" cy="538030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44347" y="3745775"/>
            <a:ext cx="3260001" cy="2795451"/>
          </a:xfrm>
          <a:custGeom>
            <a:avLst/>
            <a:gdLst/>
            <a:ahLst/>
            <a:cxnLst/>
            <a:rect r="r" b="b" t="t" l="l"/>
            <a:pathLst>
              <a:path h="2795451" w="3260001">
                <a:moveTo>
                  <a:pt x="0" y="0"/>
                </a:moveTo>
                <a:lnTo>
                  <a:pt x="3260001" y="0"/>
                </a:lnTo>
                <a:lnTo>
                  <a:pt x="3260001" y="2795450"/>
                </a:lnTo>
                <a:lnTo>
                  <a:pt x="0" y="2795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9755" y="2503960"/>
            <a:ext cx="1097890" cy="941441"/>
          </a:xfrm>
          <a:custGeom>
            <a:avLst/>
            <a:gdLst/>
            <a:ahLst/>
            <a:cxnLst/>
            <a:rect r="r" b="b" t="t" l="l"/>
            <a:pathLst>
              <a:path h="941441" w="1097890">
                <a:moveTo>
                  <a:pt x="0" y="0"/>
                </a:moveTo>
                <a:lnTo>
                  <a:pt x="1097890" y="0"/>
                </a:lnTo>
                <a:lnTo>
                  <a:pt x="1097890" y="941441"/>
                </a:lnTo>
                <a:lnTo>
                  <a:pt x="0" y="941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3764" y="2386670"/>
            <a:ext cx="9267301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Dataset Names: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CIC DoH Dataset (2020) and CIC DoHBrw-2020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20738" y="3826401"/>
            <a:ext cx="1215923" cy="1215923"/>
          </a:xfrm>
          <a:custGeom>
            <a:avLst/>
            <a:gdLst/>
            <a:ahLst/>
            <a:cxnLst/>
            <a:rect r="r" b="b" t="t" l="l"/>
            <a:pathLst>
              <a:path h="1215923" w="1215923">
                <a:moveTo>
                  <a:pt x="0" y="0"/>
                </a:moveTo>
                <a:lnTo>
                  <a:pt x="1215924" y="0"/>
                </a:lnTo>
                <a:lnTo>
                  <a:pt x="1215924" y="1215923"/>
                </a:lnTo>
                <a:lnTo>
                  <a:pt x="0" y="1215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3764" y="4127340"/>
            <a:ext cx="926730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9" tooltip="https://www.unb.ca/cic/datasets/dohbrw-2020.html"/>
              </a:rPr>
              <a:t>Source: University of New Brunswick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90128" y="5582818"/>
            <a:ext cx="1077145" cy="1417296"/>
          </a:xfrm>
          <a:custGeom>
            <a:avLst/>
            <a:gdLst/>
            <a:ahLst/>
            <a:cxnLst/>
            <a:rect r="r" b="b" t="t" l="l"/>
            <a:pathLst>
              <a:path h="1417296" w="1077145">
                <a:moveTo>
                  <a:pt x="0" y="0"/>
                </a:moveTo>
                <a:lnTo>
                  <a:pt x="1077144" y="0"/>
                </a:lnTo>
                <a:lnTo>
                  <a:pt x="1077144" y="1417296"/>
                </a:lnTo>
                <a:lnTo>
                  <a:pt x="0" y="1417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57411" y="7862645"/>
            <a:ext cx="1142577" cy="865502"/>
          </a:xfrm>
          <a:custGeom>
            <a:avLst/>
            <a:gdLst/>
            <a:ahLst/>
            <a:cxnLst/>
            <a:rect r="r" b="b" t="t" l="l"/>
            <a:pathLst>
              <a:path h="865502" w="1142577">
                <a:moveTo>
                  <a:pt x="0" y="0"/>
                </a:moveTo>
                <a:lnTo>
                  <a:pt x="1142578" y="0"/>
                </a:lnTo>
                <a:lnTo>
                  <a:pt x="1142578" y="865502"/>
                </a:lnTo>
                <a:lnTo>
                  <a:pt x="0" y="865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000125"/>
            <a:ext cx="9319805" cy="11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sz="7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Dataset Description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3764" y="5141481"/>
            <a:ext cx="9267301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Attributes: 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Source IP, Destination IP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Packet size, Packet count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Protocol type, Flow duration, DNS query length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3764" y="7988373"/>
            <a:ext cx="926730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Classes: DoH and Non-DoH traffic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127161" y="-3136810"/>
            <a:ext cx="13821787" cy="10723916"/>
            <a:chOff x="0" y="0"/>
            <a:chExt cx="18429049" cy="142985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82555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13049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04699" y="3280701"/>
            <a:ext cx="4294326" cy="102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26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Class Distribution: </a:t>
            </a:r>
          </a:p>
          <a:p>
            <a:pPr algn="l" marL="0" indent="0" lvl="1">
              <a:lnSpc>
                <a:spcPts val="4150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Balanced or imbalanced?</a:t>
            </a:r>
          </a:p>
        </p:txBody>
      </p:sp>
      <p:sp>
        <p:nvSpPr>
          <p:cNvPr name="AutoShape 10" id="10"/>
          <p:cNvSpPr/>
          <p:nvPr/>
        </p:nvSpPr>
        <p:spPr>
          <a:xfrm>
            <a:off x="5375213" y="3249976"/>
            <a:ext cx="0" cy="1574196"/>
          </a:xfrm>
          <a:prstGeom prst="line">
            <a:avLst/>
          </a:prstGeom>
          <a:ln cap="flat" w="47625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04699" y="4987309"/>
            <a:ext cx="3533011" cy="2849576"/>
          </a:xfrm>
          <a:custGeom>
            <a:avLst/>
            <a:gdLst/>
            <a:ahLst/>
            <a:cxnLst/>
            <a:rect r="r" b="b" t="t" l="l"/>
            <a:pathLst>
              <a:path h="2849576" w="3533011">
                <a:moveTo>
                  <a:pt x="0" y="0"/>
                </a:moveTo>
                <a:lnTo>
                  <a:pt x="3533011" y="0"/>
                </a:lnTo>
                <a:lnTo>
                  <a:pt x="3533011" y="2849576"/>
                </a:lnTo>
                <a:lnTo>
                  <a:pt x="0" y="2849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9656829" y="3249976"/>
            <a:ext cx="0" cy="1574196"/>
          </a:xfrm>
          <a:prstGeom prst="line">
            <a:avLst/>
          </a:prstGeom>
          <a:ln cap="flat" w="47625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3585240" y="3249327"/>
            <a:ext cx="0" cy="1574196"/>
          </a:xfrm>
          <a:prstGeom prst="line">
            <a:avLst/>
          </a:prstGeom>
          <a:ln cap="flat" w="47625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301669" y="5509322"/>
            <a:ext cx="1924423" cy="1840230"/>
          </a:xfrm>
          <a:custGeom>
            <a:avLst/>
            <a:gdLst/>
            <a:ahLst/>
            <a:cxnLst/>
            <a:rect r="r" b="b" t="t" l="l"/>
            <a:pathLst>
              <a:path h="1840230" w="1924423">
                <a:moveTo>
                  <a:pt x="0" y="0"/>
                </a:moveTo>
                <a:lnTo>
                  <a:pt x="1924423" y="0"/>
                </a:lnTo>
                <a:lnTo>
                  <a:pt x="1924423" y="1840230"/>
                </a:lnTo>
                <a:lnTo>
                  <a:pt x="0" y="1840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16717" y="5188415"/>
            <a:ext cx="2161137" cy="2161137"/>
          </a:xfrm>
          <a:custGeom>
            <a:avLst/>
            <a:gdLst/>
            <a:ahLst/>
            <a:cxnLst/>
            <a:rect r="r" b="b" t="t" l="l"/>
            <a:pathLst>
              <a:path h="2161137" w="2161137">
                <a:moveTo>
                  <a:pt x="0" y="0"/>
                </a:moveTo>
                <a:lnTo>
                  <a:pt x="2161136" y="0"/>
                </a:lnTo>
                <a:lnTo>
                  <a:pt x="2161136" y="2161137"/>
                </a:lnTo>
                <a:lnTo>
                  <a:pt x="0" y="2161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68478" y="4950759"/>
            <a:ext cx="2642407" cy="2546619"/>
          </a:xfrm>
          <a:custGeom>
            <a:avLst/>
            <a:gdLst/>
            <a:ahLst/>
            <a:cxnLst/>
            <a:rect r="r" b="b" t="t" l="l"/>
            <a:pathLst>
              <a:path h="2546619" w="2642407">
                <a:moveTo>
                  <a:pt x="0" y="0"/>
                </a:moveTo>
                <a:lnTo>
                  <a:pt x="2642407" y="0"/>
                </a:lnTo>
                <a:lnTo>
                  <a:pt x="2642407" y="2546619"/>
                </a:lnTo>
                <a:lnTo>
                  <a:pt x="0" y="25466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94300" y="3279401"/>
            <a:ext cx="3643441" cy="154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26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DoH Traffic:</a:t>
            </a:r>
          </a:p>
          <a:p>
            <a:pPr algn="l" marL="0" indent="0" lvl="1">
              <a:lnSpc>
                <a:spcPts val="4153"/>
              </a:lnSpc>
              <a:spcBef>
                <a:spcPct val="0"/>
              </a:spcBef>
            </a:pPr>
            <a:r>
              <a:rPr lang="en-US" sz="26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Encrypted DNS traffic hidden in HTTPS.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7504" y="1566197"/>
            <a:ext cx="8346496" cy="11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8"/>
              </a:lnSpc>
            </a:pPr>
            <a:r>
              <a:rPr lang="en-US" sz="7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Dataset Details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75916" y="3279401"/>
            <a:ext cx="3290236" cy="102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26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Non-DoH Traffic:</a:t>
            </a:r>
          </a:p>
          <a:p>
            <a:pPr algn="l" marL="0" indent="0" lvl="1">
              <a:lnSpc>
                <a:spcPts val="4153"/>
              </a:lnSpc>
              <a:spcBef>
                <a:spcPct val="0"/>
              </a:spcBef>
            </a:pPr>
            <a:r>
              <a:rPr lang="en-US" sz="26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Regular DNS traffic.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04328" y="3154077"/>
            <a:ext cx="4173248" cy="154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26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Size:</a:t>
            </a:r>
          </a:p>
          <a:p>
            <a:pPr algn="l" marL="0" indent="0" lvl="1">
              <a:lnSpc>
                <a:spcPts val="4153"/>
              </a:lnSpc>
              <a:spcBef>
                <a:spcPct val="0"/>
              </a:spcBef>
            </a:pPr>
            <a:r>
              <a:rPr lang="en-US" sz="26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1100000 records and 34 features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077938" y="-3076640"/>
            <a:ext cx="13821787" cy="10723916"/>
            <a:chOff x="0" y="0"/>
            <a:chExt cx="18429049" cy="142985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82555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13049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481" y="4845629"/>
            <a:ext cx="969418" cy="969418"/>
            <a:chOff x="0" y="0"/>
            <a:chExt cx="1292558" cy="12925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2558" cy="1292558"/>
            </a:xfrm>
            <a:custGeom>
              <a:avLst/>
              <a:gdLst/>
              <a:ahLst/>
              <a:cxnLst/>
              <a:rect r="r" b="b" t="t" l="l"/>
              <a:pathLst>
                <a:path h="1292558" w="1292558">
                  <a:moveTo>
                    <a:pt x="0" y="0"/>
                  </a:moveTo>
                  <a:lnTo>
                    <a:pt x="1292558" y="0"/>
                  </a:lnTo>
                  <a:lnTo>
                    <a:pt x="1292558" y="1292558"/>
                  </a:lnTo>
                  <a:lnTo>
                    <a:pt x="0" y="1292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237389" y="237389"/>
              <a:ext cx="817780" cy="81778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2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57439" y="357439"/>
              <a:ext cx="577680" cy="57768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20"/>
                  </a:lnSpc>
                </a:pPr>
                <a:r>
                  <a:rPr lang="en-US" sz="13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1</a:t>
                </a: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4670197" y="4845629"/>
            <a:ext cx="969418" cy="969418"/>
            <a:chOff x="0" y="0"/>
            <a:chExt cx="1292558" cy="12925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2558" cy="1292558"/>
            </a:xfrm>
            <a:custGeom>
              <a:avLst/>
              <a:gdLst/>
              <a:ahLst/>
              <a:cxnLst/>
              <a:rect r="r" b="b" t="t" l="l"/>
              <a:pathLst>
                <a:path h="1292558" w="1292558">
                  <a:moveTo>
                    <a:pt x="0" y="0"/>
                  </a:moveTo>
                  <a:lnTo>
                    <a:pt x="1292558" y="0"/>
                  </a:lnTo>
                  <a:lnTo>
                    <a:pt x="1292558" y="1292558"/>
                  </a:lnTo>
                  <a:lnTo>
                    <a:pt x="0" y="1292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237389" y="237389"/>
              <a:ext cx="817780" cy="81778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4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57439" y="357439"/>
              <a:ext cx="577680" cy="626970"/>
              <a:chOff x="0" y="0"/>
              <a:chExt cx="812800" cy="88215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82151"/>
              </a:xfrm>
              <a:custGeom>
                <a:avLst/>
                <a:gdLst/>
                <a:ahLst/>
                <a:cxnLst/>
                <a:rect r="r" b="b" t="t" l="l"/>
                <a:pathLst>
                  <a:path h="882151" w="812800">
                    <a:moveTo>
                      <a:pt x="406400" y="0"/>
                    </a:moveTo>
                    <a:cubicBezTo>
                      <a:pt x="181951" y="0"/>
                      <a:pt x="0" y="197476"/>
                      <a:pt x="0" y="441075"/>
                    </a:cubicBezTo>
                    <a:cubicBezTo>
                      <a:pt x="0" y="684675"/>
                      <a:pt x="181951" y="882151"/>
                      <a:pt x="406400" y="882151"/>
                    </a:cubicBezTo>
                    <a:cubicBezTo>
                      <a:pt x="630849" y="882151"/>
                      <a:pt x="812800" y="684675"/>
                      <a:pt x="812800" y="441075"/>
                    </a:cubicBezTo>
                    <a:cubicBezTo>
                      <a:pt x="812800" y="19747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44602"/>
                <a:ext cx="660400" cy="7548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2</a:t>
                </a:r>
              </a:p>
            </p:txBody>
          </p:sp>
        </p:grpSp>
      </p:grpSp>
      <p:sp>
        <p:nvSpPr>
          <p:cNvPr name="AutoShape 25" id="25"/>
          <p:cNvSpPr/>
          <p:nvPr/>
        </p:nvSpPr>
        <p:spPr>
          <a:xfrm>
            <a:off x="1123791" y="5341341"/>
            <a:ext cx="3569515" cy="0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436669" y="5341341"/>
            <a:ext cx="660923" cy="0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5616507" y="5341341"/>
            <a:ext cx="3569515" cy="0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0077224" y="5341341"/>
            <a:ext cx="3569515" cy="0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9162914" y="4845629"/>
            <a:ext cx="969418" cy="969418"/>
            <a:chOff x="0" y="0"/>
            <a:chExt cx="1292558" cy="129255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92558" cy="1292558"/>
            </a:xfrm>
            <a:custGeom>
              <a:avLst/>
              <a:gdLst/>
              <a:ahLst/>
              <a:cxnLst/>
              <a:rect r="r" b="b" t="t" l="l"/>
              <a:pathLst>
                <a:path h="1292558" w="1292558">
                  <a:moveTo>
                    <a:pt x="0" y="0"/>
                  </a:moveTo>
                  <a:lnTo>
                    <a:pt x="1292558" y="0"/>
                  </a:lnTo>
                  <a:lnTo>
                    <a:pt x="1292558" y="1292558"/>
                  </a:lnTo>
                  <a:lnTo>
                    <a:pt x="0" y="1292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237389" y="237389"/>
              <a:ext cx="817780" cy="81778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2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357439" y="357439"/>
              <a:ext cx="577680" cy="638083"/>
              <a:chOff x="0" y="0"/>
              <a:chExt cx="812800" cy="89778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97787"/>
              </a:xfrm>
              <a:custGeom>
                <a:avLst/>
                <a:gdLst/>
                <a:ahLst/>
                <a:cxnLst/>
                <a:rect r="r" b="b" t="t" l="l"/>
                <a:pathLst>
                  <a:path h="897787" w="812800">
                    <a:moveTo>
                      <a:pt x="406400" y="0"/>
                    </a:moveTo>
                    <a:cubicBezTo>
                      <a:pt x="181951" y="0"/>
                      <a:pt x="0" y="200976"/>
                      <a:pt x="0" y="448893"/>
                    </a:cubicBezTo>
                    <a:cubicBezTo>
                      <a:pt x="0" y="696810"/>
                      <a:pt x="181951" y="897787"/>
                      <a:pt x="406400" y="897787"/>
                    </a:cubicBezTo>
                    <a:cubicBezTo>
                      <a:pt x="630849" y="897787"/>
                      <a:pt x="812800" y="696810"/>
                      <a:pt x="812800" y="448893"/>
                    </a:cubicBezTo>
                    <a:cubicBezTo>
                      <a:pt x="812800" y="20097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6068"/>
                <a:ext cx="660400" cy="7675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3</a:t>
                </a:r>
              </a:p>
            </p:txBody>
          </p:sp>
        </p:grpSp>
      </p:grpSp>
      <p:sp>
        <p:nvSpPr>
          <p:cNvPr name="AutoShape 37" id="37"/>
          <p:cNvSpPr/>
          <p:nvPr/>
        </p:nvSpPr>
        <p:spPr>
          <a:xfrm>
            <a:off x="373861" y="5983921"/>
            <a:ext cx="0" cy="919381"/>
          </a:xfrm>
          <a:prstGeom prst="line">
            <a:avLst/>
          </a:prstGeom>
          <a:ln cap="flat" w="381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525055" y="5987682"/>
            <a:ext cx="3544118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0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Handle missing values (e.g., fill with median).</a:t>
            </a:r>
          </a:p>
        </p:txBody>
      </p:sp>
      <p:sp>
        <p:nvSpPr>
          <p:cNvPr name="AutoShape 39" id="39"/>
          <p:cNvSpPr/>
          <p:nvPr/>
        </p:nvSpPr>
        <p:spPr>
          <a:xfrm rot="5400000">
            <a:off x="4406886" y="6425274"/>
            <a:ext cx="919381" cy="0"/>
          </a:xfrm>
          <a:prstGeom prst="line">
            <a:avLst/>
          </a:prstGeom>
          <a:ln cap="flat" w="381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5059012" y="5987682"/>
            <a:ext cx="4084988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0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Remove unneeded columns (e.g., timestamps, IPs).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76522" y="5907721"/>
            <a:ext cx="4430488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0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Standardize numerical features (e.g., packet size, flow duration).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3438" y="1000125"/>
            <a:ext cx="9207433" cy="11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8"/>
              </a:lnSpc>
            </a:pPr>
            <a:r>
              <a:rPr lang="en-US" sz="7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Data Preprocessing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3438" y="2869796"/>
            <a:ext cx="11899224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000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Why Preprocess?</a:t>
            </a:r>
            <a:r>
              <a:rPr lang="en-US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To clean and prepare the data for analysis.</a:t>
            </a:r>
          </a:p>
        </p:txBody>
      </p:sp>
      <p:sp>
        <p:nvSpPr>
          <p:cNvPr name="AutoShape 44" id="44"/>
          <p:cNvSpPr/>
          <p:nvPr/>
        </p:nvSpPr>
        <p:spPr>
          <a:xfrm>
            <a:off x="14718485" y="5341341"/>
            <a:ext cx="3569515" cy="0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13804175" y="4845629"/>
            <a:ext cx="969418" cy="969418"/>
            <a:chOff x="0" y="0"/>
            <a:chExt cx="1292558" cy="129255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92558" cy="1292558"/>
            </a:xfrm>
            <a:custGeom>
              <a:avLst/>
              <a:gdLst/>
              <a:ahLst/>
              <a:cxnLst/>
              <a:rect r="r" b="b" t="t" l="l"/>
              <a:pathLst>
                <a:path h="1292558" w="1292558">
                  <a:moveTo>
                    <a:pt x="0" y="0"/>
                  </a:moveTo>
                  <a:lnTo>
                    <a:pt x="1292558" y="0"/>
                  </a:lnTo>
                  <a:lnTo>
                    <a:pt x="1292558" y="1292558"/>
                  </a:lnTo>
                  <a:lnTo>
                    <a:pt x="0" y="1292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7" id="47"/>
            <p:cNvGrpSpPr/>
            <p:nvPr/>
          </p:nvGrpSpPr>
          <p:grpSpPr>
            <a:xfrm rot="0">
              <a:off x="237389" y="237389"/>
              <a:ext cx="817780" cy="817780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2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357439" y="357439"/>
              <a:ext cx="577680" cy="638083"/>
              <a:chOff x="0" y="0"/>
              <a:chExt cx="812800" cy="89778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97787"/>
              </a:xfrm>
              <a:custGeom>
                <a:avLst/>
                <a:gdLst/>
                <a:ahLst/>
                <a:cxnLst/>
                <a:rect r="r" b="b" t="t" l="l"/>
                <a:pathLst>
                  <a:path h="897787" w="812800">
                    <a:moveTo>
                      <a:pt x="406400" y="0"/>
                    </a:moveTo>
                    <a:cubicBezTo>
                      <a:pt x="181951" y="0"/>
                      <a:pt x="0" y="200976"/>
                      <a:pt x="0" y="448893"/>
                    </a:cubicBezTo>
                    <a:cubicBezTo>
                      <a:pt x="0" y="696810"/>
                      <a:pt x="181951" y="897787"/>
                      <a:pt x="406400" y="897787"/>
                    </a:cubicBezTo>
                    <a:cubicBezTo>
                      <a:pt x="630849" y="897787"/>
                      <a:pt x="812800" y="696810"/>
                      <a:pt x="812800" y="448893"/>
                    </a:cubicBezTo>
                    <a:cubicBezTo>
                      <a:pt x="812800" y="20097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46068"/>
                <a:ext cx="660400" cy="7675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4</a:t>
                </a:r>
              </a:p>
            </p:txBody>
          </p:sp>
        </p:grpSp>
      </p:grpSp>
      <p:sp>
        <p:nvSpPr>
          <p:cNvPr name="TextBox 53" id="53"/>
          <p:cNvSpPr txBox="true"/>
          <p:nvPr/>
        </p:nvSpPr>
        <p:spPr>
          <a:xfrm rot="0">
            <a:off x="14035610" y="5907721"/>
            <a:ext cx="4095010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0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Detect and handle outliers using IQR (Interquartile Range)</a:t>
            </a:r>
          </a:p>
        </p:txBody>
      </p:sp>
      <p:sp>
        <p:nvSpPr>
          <p:cNvPr name="AutoShape 54" id="54"/>
          <p:cNvSpPr/>
          <p:nvPr/>
        </p:nvSpPr>
        <p:spPr>
          <a:xfrm>
            <a:off x="9186022" y="5983921"/>
            <a:ext cx="0" cy="919381"/>
          </a:xfrm>
          <a:prstGeom prst="line">
            <a:avLst/>
          </a:prstGeom>
          <a:ln cap="flat" w="381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>
            <a:off x="13845110" y="5983921"/>
            <a:ext cx="0" cy="919381"/>
          </a:xfrm>
          <a:prstGeom prst="line">
            <a:avLst/>
          </a:prstGeom>
          <a:ln cap="flat" w="381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127161" y="-3136810"/>
            <a:ext cx="13821787" cy="10723916"/>
            <a:chOff x="0" y="0"/>
            <a:chExt cx="18429049" cy="142985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82555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13049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7504" y="4640073"/>
            <a:ext cx="1258838" cy="1258838"/>
            <a:chOff x="0" y="0"/>
            <a:chExt cx="1678450" cy="16784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8450" cy="1678450"/>
            </a:xfrm>
            <a:custGeom>
              <a:avLst/>
              <a:gdLst/>
              <a:ahLst/>
              <a:cxnLst/>
              <a:rect r="r" b="b" t="t" l="l"/>
              <a:pathLst>
                <a:path h="1678450" w="1678450">
                  <a:moveTo>
                    <a:pt x="0" y="0"/>
                  </a:moveTo>
                  <a:lnTo>
                    <a:pt x="1678450" y="0"/>
                  </a:lnTo>
                  <a:lnTo>
                    <a:pt x="1678450" y="1678450"/>
                  </a:lnTo>
                  <a:lnTo>
                    <a:pt x="0" y="1678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3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AutoShape 17" id="17"/>
          <p:cNvSpPr/>
          <p:nvPr/>
        </p:nvSpPr>
        <p:spPr>
          <a:xfrm rot="5400000">
            <a:off x="1452449" y="5245679"/>
            <a:ext cx="1135380" cy="0"/>
          </a:xfrm>
          <a:prstGeom prst="line">
            <a:avLst/>
          </a:prstGeom>
          <a:ln cap="flat" w="47625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2053519" y="3451157"/>
            <a:ext cx="0" cy="433194"/>
          </a:xfrm>
          <a:prstGeom prst="line">
            <a:avLst/>
          </a:prstGeom>
          <a:ln cap="flat" w="47625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5400000">
            <a:off x="1452449" y="6996039"/>
            <a:ext cx="1135380" cy="0"/>
          </a:xfrm>
          <a:prstGeom prst="line">
            <a:avLst/>
          </a:prstGeom>
          <a:ln cap="flat" w="47625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true" flipV="false" rot="0">
            <a:off x="958066" y="3186834"/>
            <a:ext cx="937713" cy="961840"/>
          </a:xfrm>
          <a:custGeom>
            <a:avLst/>
            <a:gdLst/>
            <a:ahLst/>
            <a:cxnLst/>
            <a:rect r="r" b="b" t="t" l="l"/>
            <a:pathLst>
              <a:path h="961840" w="937713">
                <a:moveTo>
                  <a:pt x="937713" y="0"/>
                </a:moveTo>
                <a:lnTo>
                  <a:pt x="0" y="0"/>
                </a:lnTo>
                <a:lnTo>
                  <a:pt x="0" y="961839"/>
                </a:lnTo>
                <a:lnTo>
                  <a:pt x="937713" y="961839"/>
                </a:lnTo>
                <a:lnTo>
                  <a:pt x="93771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2213" y="4965082"/>
            <a:ext cx="629419" cy="608820"/>
          </a:xfrm>
          <a:custGeom>
            <a:avLst/>
            <a:gdLst/>
            <a:ahLst/>
            <a:cxnLst/>
            <a:rect r="r" b="b" t="t" l="l"/>
            <a:pathLst>
              <a:path h="608820" w="629419">
                <a:moveTo>
                  <a:pt x="0" y="0"/>
                </a:moveTo>
                <a:lnTo>
                  <a:pt x="629419" y="0"/>
                </a:lnTo>
                <a:lnTo>
                  <a:pt x="629419" y="608819"/>
                </a:lnTo>
                <a:lnTo>
                  <a:pt x="0" y="6088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97504" y="6472603"/>
            <a:ext cx="1094498" cy="1094498"/>
          </a:xfrm>
          <a:custGeom>
            <a:avLst/>
            <a:gdLst/>
            <a:ahLst/>
            <a:cxnLst/>
            <a:rect r="r" b="b" t="t" l="l"/>
            <a:pathLst>
              <a:path h="1094498" w="1094498">
                <a:moveTo>
                  <a:pt x="0" y="0"/>
                </a:moveTo>
                <a:lnTo>
                  <a:pt x="1094498" y="0"/>
                </a:lnTo>
                <a:lnTo>
                  <a:pt x="1094498" y="1094497"/>
                </a:lnTo>
                <a:lnTo>
                  <a:pt x="0" y="1094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97504" y="1566197"/>
            <a:ext cx="8346496" cy="11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8"/>
              </a:lnSpc>
            </a:pPr>
            <a:r>
              <a:rPr lang="en-US" sz="7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Feature Selection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34259" y="5005966"/>
            <a:ext cx="9050124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7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Method Used: Information Gain.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34259" y="3433439"/>
            <a:ext cx="9239161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7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Goal: Pick the most important features to improve accuracy.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34259" y="6270551"/>
            <a:ext cx="857758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Selected Features:</a:t>
            </a:r>
          </a:p>
          <a:p>
            <a:pPr algn="l">
              <a:lnSpc>
                <a:spcPts val="3874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Top 10 features based on information gain.</a:t>
            </a:r>
          </a:p>
          <a:p>
            <a:pPr algn="l" marL="0" indent="0" lvl="1">
              <a:lnSpc>
                <a:spcPts val="387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Examples: DNS query length, flow duration, packet size.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232093"/>
            <a:ext cx="4747614" cy="1847907"/>
            <a:chOff x="0" y="0"/>
            <a:chExt cx="6330152" cy="246387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330152" cy="2463876"/>
              <a:chOff x="0" y="0"/>
              <a:chExt cx="1381590" cy="53775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81590" cy="537754"/>
              </a:xfrm>
              <a:custGeom>
                <a:avLst/>
                <a:gdLst/>
                <a:ahLst/>
                <a:cxnLst/>
                <a:rect r="r" b="b" t="t" l="l"/>
                <a:pathLst>
                  <a:path h="537754" w="1381590">
                    <a:moveTo>
                      <a:pt x="0" y="0"/>
                    </a:moveTo>
                    <a:lnTo>
                      <a:pt x="1381590" y="0"/>
                    </a:lnTo>
                    <a:lnTo>
                      <a:pt x="1381590" y="537754"/>
                    </a:lnTo>
                    <a:lnTo>
                      <a:pt x="0" y="53775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381590" cy="5758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 rot="-5400000">
              <a:off x="-1181138" y="1181138"/>
              <a:ext cx="2463876" cy="0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112787" y="5232093"/>
            <a:ext cx="4763517" cy="1847907"/>
            <a:chOff x="0" y="0"/>
            <a:chExt cx="6351356" cy="246387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1204" y="0"/>
              <a:ext cx="6330152" cy="2463876"/>
              <a:chOff x="0" y="0"/>
              <a:chExt cx="1381590" cy="53775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81590" cy="537754"/>
              </a:xfrm>
              <a:custGeom>
                <a:avLst/>
                <a:gdLst/>
                <a:ahLst/>
                <a:cxnLst/>
                <a:rect r="r" b="b" t="t" l="l"/>
                <a:pathLst>
                  <a:path h="537754" w="1381590">
                    <a:moveTo>
                      <a:pt x="0" y="0"/>
                    </a:moveTo>
                    <a:lnTo>
                      <a:pt x="1381590" y="0"/>
                    </a:lnTo>
                    <a:lnTo>
                      <a:pt x="1381590" y="537754"/>
                    </a:lnTo>
                    <a:lnTo>
                      <a:pt x="0" y="53775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81590" cy="5758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 rot="-5400000">
              <a:off x="-1181138" y="1181138"/>
              <a:ext cx="2463876" cy="0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3402507" y="7410393"/>
            <a:ext cx="4747614" cy="1847907"/>
            <a:chOff x="0" y="0"/>
            <a:chExt cx="6330152" cy="246387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330152" cy="2463876"/>
              <a:chOff x="0" y="0"/>
              <a:chExt cx="1381590" cy="53775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81590" cy="537754"/>
              </a:xfrm>
              <a:custGeom>
                <a:avLst/>
                <a:gdLst/>
                <a:ahLst/>
                <a:cxnLst/>
                <a:rect r="r" b="b" t="t" l="l"/>
                <a:pathLst>
                  <a:path h="537754" w="1381590">
                    <a:moveTo>
                      <a:pt x="0" y="0"/>
                    </a:moveTo>
                    <a:lnTo>
                      <a:pt x="1381590" y="0"/>
                    </a:lnTo>
                    <a:lnTo>
                      <a:pt x="1381590" y="537754"/>
                    </a:lnTo>
                    <a:lnTo>
                      <a:pt x="0" y="53775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381590" cy="5758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0" id="20"/>
            <p:cNvSpPr/>
            <p:nvPr/>
          </p:nvSpPr>
          <p:spPr>
            <a:xfrm rot="-5400000">
              <a:off x="-1181138" y="1181138"/>
              <a:ext cx="2463876" cy="0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9396949" y="-3749192"/>
            <a:ext cx="12386919" cy="12386919"/>
          </a:xfrm>
          <a:custGeom>
            <a:avLst/>
            <a:gdLst/>
            <a:ahLst/>
            <a:cxnLst/>
            <a:rect r="r" b="b" t="t" l="l"/>
            <a:pathLst>
              <a:path h="12386919" w="12386919">
                <a:moveTo>
                  <a:pt x="0" y="0"/>
                </a:moveTo>
                <a:lnTo>
                  <a:pt x="12386919" y="0"/>
                </a:lnTo>
                <a:lnTo>
                  <a:pt x="12386919" y="12386919"/>
                </a:lnTo>
                <a:lnTo>
                  <a:pt x="0" y="1238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636270" y="-1509871"/>
            <a:ext cx="7908277" cy="790827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402507" y="2859970"/>
            <a:ext cx="4747614" cy="1847907"/>
            <a:chOff x="0" y="0"/>
            <a:chExt cx="6330152" cy="246387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6330152" cy="2463876"/>
              <a:chOff x="0" y="0"/>
              <a:chExt cx="1381590" cy="53775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81590" cy="537754"/>
              </a:xfrm>
              <a:custGeom>
                <a:avLst/>
                <a:gdLst/>
                <a:ahLst/>
                <a:cxnLst/>
                <a:rect r="r" b="b" t="t" l="l"/>
                <a:pathLst>
                  <a:path h="537754" w="1381590">
                    <a:moveTo>
                      <a:pt x="0" y="0"/>
                    </a:moveTo>
                    <a:lnTo>
                      <a:pt x="1381590" y="0"/>
                    </a:lnTo>
                    <a:lnTo>
                      <a:pt x="1381590" y="537754"/>
                    </a:lnTo>
                    <a:lnTo>
                      <a:pt x="0" y="53775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381590" cy="5758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9" id="29"/>
            <p:cNvSpPr/>
            <p:nvPr/>
          </p:nvSpPr>
          <p:spPr>
            <a:xfrm rot="-5400000">
              <a:off x="-1181138" y="1181138"/>
              <a:ext cx="2463876" cy="0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3533008" y="8025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1210280"/>
            <a:ext cx="7928793" cy="11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8"/>
              </a:lnSpc>
            </a:pPr>
            <a:r>
              <a:rPr lang="en-US" sz="7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Model Overview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841903" y="3544907"/>
            <a:ext cx="386882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30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Models Used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35301" y="5324469"/>
            <a:ext cx="193441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Naive Bayes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68096" y="5912631"/>
            <a:ext cx="3039949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Why These Model?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Simple and fast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453385" y="5912631"/>
            <a:ext cx="3428179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Why These Model?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Provides probabilities.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55245" y="5324469"/>
            <a:ext cx="318446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Logistic Regression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697383" y="7414399"/>
            <a:ext cx="215786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b="true" sz="24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Decision Tree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559836" y="7804924"/>
            <a:ext cx="4607639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Why These Model?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Easy to understand and interpret.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4253279" cy="4253279"/>
            <a:chOff x="0" y="0"/>
            <a:chExt cx="5671038" cy="56710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1038" cy="5671038"/>
            </a:xfrm>
            <a:custGeom>
              <a:avLst/>
              <a:gdLst/>
              <a:ahLst/>
              <a:cxnLst/>
              <a:rect r="r" b="b" t="t" l="l"/>
              <a:pathLst>
                <a:path h="5671038" w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36017" y="2042322"/>
              <a:ext cx="1799004" cy="1586394"/>
            </a:xfrm>
            <a:custGeom>
              <a:avLst/>
              <a:gdLst/>
              <a:ahLst/>
              <a:cxnLst/>
              <a:rect r="r" b="b" t="t" l="l"/>
              <a:pathLst>
                <a:path h="1586394" w="1799004">
                  <a:moveTo>
                    <a:pt x="0" y="0"/>
                  </a:moveTo>
                  <a:lnTo>
                    <a:pt x="1799004" y="0"/>
                  </a:lnTo>
                  <a:lnTo>
                    <a:pt x="1799004" y="1586394"/>
                  </a:lnTo>
                  <a:lnTo>
                    <a:pt x="0" y="158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26042" y="5253404"/>
            <a:ext cx="6286091" cy="199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99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Model Evaluation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4340" y="990600"/>
            <a:ext cx="3850636" cy="100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99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Metrics Used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762217" y="2223454"/>
            <a:ext cx="7074882" cy="7256289"/>
            <a:chOff x="0" y="0"/>
            <a:chExt cx="9433176" cy="96750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33176" cy="9675052"/>
            </a:xfrm>
            <a:custGeom>
              <a:avLst/>
              <a:gdLst/>
              <a:ahLst/>
              <a:cxnLst/>
              <a:rect r="r" b="b" t="t" l="l"/>
              <a:pathLst>
                <a:path h="9675052" w="9433176">
                  <a:moveTo>
                    <a:pt x="0" y="0"/>
                  </a:moveTo>
                  <a:lnTo>
                    <a:pt x="9433176" y="0"/>
                  </a:lnTo>
                  <a:lnTo>
                    <a:pt x="9433176" y="9675052"/>
                  </a:lnTo>
                  <a:lnTo>
                    <a:pt x="0" y="9675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017734" y="1166476"/>
              <a:ext cx="1914972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Recall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611290" y="7480762"/>
              <a:ext cx="2191721" cy="58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711"/>
                </a:lnSpc>
                <a:spcBef>
                  <a:spcPct val="0"/>
                </a:spcBef>
              </a:pPr>
              <a:r>
                <a:rPr lang="en-US" sz="2474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Precision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707150" y="3601499"/>
              <a:ext cx="2376438" cy="645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240"/>
                </a:lnSpc>
                <a:spcBef>
                  <a:spcPct val="0"/>
                </a:spcBef>
              </a:pPr>
              <a:r>
                <a:rPr lang="en-US" sz="2826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Accuracy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54618" y="3446829"/>
              <a:ext cx="2299418" cy="1253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892"/>
                </a:lnSpc>
                <a:spcBef>
                  <a:spcPct val="0"/>
                </a:spcBef>
              </a:pPr>
              <a:r>
                <a:rPr lang="en-US" sz="2595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Confusion Matrix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04327" y="7202632"/>
              <a:ext cx="2150068" cy="641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F1-Score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242919" y="1692054"/>
            <a:ext cx="12386919" cy="12386919"/>
          </a:xfrm>
          <a:custGeom>
            <a:avLst/>
            <a:gdLst/>
            <a:ahLst/>
            <a:cxnLst/>
            <a:rect r="r" b="b" t="t" l="l"/>
            <a:pathLst>
              <a:path h="12386919" w="12386919">
                <a:moveTo>
                  <a:pt x="0" y="0"/>
                </a:moveTo>
                <a:lnTo>
                  <a:pt x="12386919" y="0"/>
                </a:lnTo>
                <a:lnTo>
                  <a:pt x="12386919" y="12386920"/>
                </a:lnTo>
                <a:lnTo>
                  <a:pt x="0" y="1238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03598" y="3931376"/>
            <a:ext cx="7908277" cy="790827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1841562"/>
            <a:ext cx="6798712" cy="2331720"/>
            <a:chOff x="0" y="0"/>
            <a:chExt cx="1978474" cy="6785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8474" cy="678547"/>
            </a:xfrm>
            <a:custGeom>
              <a:avLst/>
              <a:gdLst/>
              <a:ahLst/>
              <a:cxnLst/>
              <a:rect r="r" b="b" t="t" l="l"/>
              <a:pathLst>
                <a:path h="678547" w="1978474">
                  <a:moveTo>
                    <a:pt x="0" y="0"/>
                  </a:moveTo>
                  <a:lnTo>
                    <a:pt x="1978474" y="0"/>
                  </a:lnTo>
                  <a:lnTo>
                    <a:pt x="1978474" y="678547"/>
                  </a:lnTo>
                  <a:lnTo>
                    <a:pt x="0" y="678547"/>
                  </a:lnTo>
                  <a:close/>
                </a:path>
              </a:pathLst>
            </a:custGeom>
            <a:solidFill>
              <a:srgbClr val="13B8FF">
                <a:alpha val="2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78474" cy="716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9182100" y="2083469"/>
            <a:ext cx="0" cy="1847907"/>
          </a:xfrm>
          <a:prstGeom prst="line">
            <a:avLst/>
          </a:prstGeom>
          <a:ln cap="flat" w="762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9068689" y="6037607"/>
            <a:ext cx="6798712" cy="1847907"/>
            <a:chOff x="0" y="0"/>
            <a:chExt cx="1978474" cy="5377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78474" cy="537754"/>
            </a:xfrm>
            <a:custGeom>
              <a:avLst/>
              <a:gdLst/>
              <a:ahLst/>
              <a:cxnLst/>
              <a:rect r="r" b="b" t="t" l="l"/>
              <a:pathLst>
                <a:path h="537754" w="1978474">
                  <a:moveTo>
                    <a:pt x="0" y="0"/>
                  </a:moveTo>
                  <a:lnTo>
                    <a:pt x="1978474" y="0"/>
                  </a:lnTo>
                  <a:lnTo>
                    <a:pt x="1978474" y="537754"/>
                  </a:lnTo>
                  <a:lnTo>
                    <a:pt x="0" y="537754"/>
                  </a:lnTo>
                  <a:close/>
                </a:path>
              </a:pathLst>
            </a:custGeom>
            <a:solidFill>
              <a:srgbClr val="13B8FF">
                <a:alpha val="2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78474" cy="575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rot="-5400000">
            <a:off x="8182836" y="6923461"/>
            <a:ext cx="1847907" cy="0"/>
          </a:xfrm>
          <a:prstGeom prst="line">
            <a:avLst/>
          </a:prstGeom>
          <a:ln cap="flat" w="76200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893140" y="538422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182100" y="2301048"/>
            <a:ext cx="6571891" cy="135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Achieved perfect accuracy of 1.0.</a:t>
            </a:r>
          </a:p>
          <a:p>
            <a:pPr algn="l"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Both precision, recall, and F1-score for classes 0 and 1 were perfect (1.0).</a:t>
            </a:r>
          </a:p>
          <a:p>
            <a:pPr algn="l"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confusion matrix shows no misclassifications.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1877" y="6767251"/>
            <a:ext cx="5301314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While the performance appears excellent.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15030"/>
            <a:ext cx="14588850" cy="11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8"/>
              </a:lnSpc>
            </a:pPr>
            <a:r>
              <a:rPr lang="en-US" sz="7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Decision Tree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288350"/>
            <a:ext cx="6798712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Key Findings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5422793"/>
            <a:ext cx="6723401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Insight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DAGamqF_EW0</dc:identifier>
  <dcterms:modified xsi:type="dcterms:W3CDTF">2011-08-01T06:04:30Z</dcterms:modified>
  <cp:revision>1</cp:revision>
  <dc:title>Data Mining </dc:title>
</cp:coreProperties>
</file>